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94" r:id="rId2"/>
    <p:sldId id="257" r:id="rId3"/>
    <p:sldId id="278" r:id="rId4"/>
    <p:sldId id="279" r:id="rId5"/>
    <p:sldId id="280" r:id="rId6"/>
    <p:sldId id="281" r:id="rId7"/>
    <p:sldId id="282" r:id="rId8"/>
    <p:sldId id="283" r:id="rId9"/>
    <p:sldId id="285" r:id="rId10"/>
    <p:sldId id="288" r:id="rId11"/>
    <p:sldId id="293" r:id="rId12"/>
    <p:sldId id="289" r:id="rId13"/>
    <p:sldId id="290" r:id="rId14"/>
    <p:sldId id="291" r:id="rId15"/>
    <p:sldId id="29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dward Doxey" initials="ED" lastIdx="12" clrIdx="0">
    <p:extLst>
      <p:ext uri="{19B8F6BF-5375-455C-9EA6-DF929625EA0E}">
        <p15:presenceInfo xmlns:p15="http://schemas.microsoft.com/office/powerpoint/2012/main" userId="S-1-5-21-226508970-3071066648-2496781527-17276" providerId="AD"/>
      </p:ext>
    </p:extLst>
  </p:cmAuthor>
  <p:cmAuthor id="2" name="IB" initials="MOU" lastIdx="7" clrIdx="1">
    <p:extLst>
      <p:ext uri="{19B8F6BF-5375-455C-9EA6-DF929625EA0E}">
        <p15:presenceInfo xmlns:p15="http://schemas.microsoft.com/office/powerpoint/2012/main" userId="I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2C2C"/>
    <a:srgbClr val="FF40FF"/>
    <a:srgbClr val="FF00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39" autoAdjust="0"/>
    <p:restoredTop sz="86422"/>
  </p:normalViewPr>
  <p:slideViewPr>
    <p:cSldViewPr snapToObjects="1">
      <p:cViewPr varScale="1">
        <p:scale>
          <a:sx n="83" d="100"/>
          <a:sy n="83" d="100"/>
        </p:scale>
        <p:origin x="82" y="197"/>
      </p:cViewPr>
      <p:guideLst/>
    </p:cSldViewPr>
  </p:slideViewPr>
  <p:outlineViewPr>
    <p:cViewPr>
      <p:scale>
        <a:sx n="33" d="100"/>
        <a:sy n="33" d="100"/>
      </p:scale>
      <p:origin x="0" y="-28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121" d="100"/>
          <a:sy n="121" d="100"/>
        </p:scale>
        <p:origin x="386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87C1157E-F41D-D748-8B69-7140BA26C9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C732F0C-C3BE-9347-8A3D-93C7DD35FC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C103C-0C00-5144-B134-6065E402762D}" type="datetime1">
              <a:rPr lang="en-GB" smtClean="0"/>
              <a:t>11/09/2020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1B9C81F-45DF-3942-B5BB-AFF6409293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4C535E9-87A8-4E42-A7E7-ECCB491EE79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B2214-6F48-7B47-BA9F-4377B0ABE2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634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97CFCD-DFD6-F34D-95F2-86875A23819B}" type="datetime1">
              <a:rPr lang="en-GB" smtClean="0"/>
              <a:t>11/09/2020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35C6A4-13EB-334F-862B-598CD5A98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26307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F4EBAA-2F39-3941-B36E-6CA80D201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" y="1080000"/>
            <a:ext cx="10080000" cy="237600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2C2C2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8D30EB3-3F40-D64C-A1AD-1D8CF2EDB6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000" y="3600000"/>
            <a:ext cx="10080000" cy="165576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rgbClr val="2C2C2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5EF9E7C-27BF-0B47-97CE-96E21ED00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20003F6-9FA2-F04E-AA53-1C0C7743172A}" type="datetime1">
              <a:rPr lang="en-GB" smtClean="0"/>
              <a:pPr/>
              <a:t>11/09/2020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44A26B7-A7B8-0043-9B2B-84EB56AD3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AAF09BA4-C874-394D-BD6F-A467115F65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576000"/>
            <a:ext cx="540000" cy="288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fld id="{2D5587A6-0F28-234D-9116-41BE2E1A2AC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xmlns="" id="{D8AC70F3-85B6-F946-A3C7-59F302B3616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66800" y="504000"/>
            <a:ext cx="1332000" cy="43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1908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F4EBAA-2F39-3941-B36E-6CA80D201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" y="1080000"/>
            <a:ext cx="10080000" cy="237600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8D30EB3-3F40-D64C-A1AD-1D8CF2EDB6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000" y="3600000"/>
            <a:ext cx="1008000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5EF9E7C-27BF-0B47-97CE-96E21ED00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003F6-9FA2-F04E-AA53-1C0C7743172A}" type="datetime1">
              <a:rPr lang="en-GB" smtClean="0"/>
              <a:t>11/09/2020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44A26B7-A7B8-0043-9B2B-84EB56AD3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2670887-57E7-3A43-BB1A-5812E9526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72196FCD-AF99-A040-BFB2-5769EE97611A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66800" y="504000"/>
            <a:ext cx="1332000" cy="43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1346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1DCAF7-AA06-1040-B1E0-8E15D9C51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F5B501-CBFE-104D-BB25-66D22875F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" y="1404000"/>
            <a:ext cx="10800000" cy="4752000"/>
          </a:xfrm>
        </p:spPr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8985F08-8E72-9148-82A1-2C591DFBD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1FFB84F-73DC-4C43-AC13-67A9ADC1B225}" type="datetime1">
              <a:rPr lang="en-GB" smtClean="0"/>
              <a:pPr/>
              <a:t>11/09/2020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94366E4-48A8-C248-8403-C00951EFC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CEEB4CF7-D339-7A46-8B33-C97F7A447C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576000"/>
            <a:ext cx="540000" cy="288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fld id="{2D5587A6-0F28-234D-9116-41BE2E1A2A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516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1F11F1-9EFF-7144-9125-3139B4E1C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576000"/>
            <a:ext cx="3311999" cy="15840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9C57E45-EC2E-6A48-999E-8DBA374C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999" y="1260000"/>
            <a:ext cx="7200001" cy="489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9B9F23F-F468-1142-A98D-597B3EBFAA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999" y="2340000"/>
            <a:ext cx="3312000" cy="3816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92037A2-B8BC-4D46-AA82-267CC5E77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AC278-FEFB-4949-87C8-2F7B048D5B30}" type="datetime1">
              <a:rPr lang="en-GB" smtClean="0"/>
              <a:t>11/09/2020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71E40FC-CC75-5C49-B153-710113617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6C0EBE3-CD47-DA41-8665-99A541C1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42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2539A8-FECC-1549-9FD2-BB4362008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90CBC2C-B15B-964F-ACEE-BEB2DAF79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A2DF1-82CB-3949-8DC2-ECE30178A186}" type="datetime1">
              <a:rPr lang="en-GB" smtClean="0"/>
              <a:t>11/09/2020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3B40B73-B3DD-3E49-89F6-7D6344C26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B802C64-D1FE-5E4F-84AE-101D7BACA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08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cast">
    <p:bg>
      <p:bgPr>
        <a:solidFill>
          <a:srgbClr val="FF4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6FFE9E8-50C7-8249-8A2A-C78D51872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D5587A6-0F28-234D-9116-41BE2E1A2A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1E56A25-91D5-724D-A11F-39696A1993AD}"/>
              </a:ext>
            </a:extLst>
          </p:cNvPr>
          <p:cNvSpPr txBox="1"/>
          <p:nvPr userDrawn="1"/>
        </p:nvSpPr>
        <p:spPr>
          <a:xfrm>
            <a:off x="648000" y="2625003"/>
            <a:ext cx="6816803" cy="83099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4800" b="0" i="0" u="none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Screencast Placeholder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7F77107-76F4-9144-A972-88C0AFF26277}"/>
              </a:ext>
            </a:extLst>
          </p:cNvPr>
          <p:cNvSpPr txBox="1"/>
          <p:nvPr userDrawn="1"/>
        </p:nvSpPr>
        <p:spPr>
          <a:xfrm>
            <a:off x="648000" y="3600000"/>
            <a:ext cx="10080000" cy="9935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 algn="l" defTabSz="914400" rtl="0" eaLnBrk="1" latinLnBrk="0" hangingPunct="1">
              <a:lnSpc>
                <a:spcPct val="140000"/>
              </a:lnSpc>
              <a:spcBef>
                <a:spcPts val="800"/>
              </a:spcBef>
              <a:buFont typeface="Arial" panose="020B0604020202020204" pitchFamily="34" charset="0"/>
              <a:buNone/>
            </a:pPr>
            <a:r>
              <a:rPr lang="en-US" sz="2200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You should delete this slide before recording, otherwise it will skew your slide numbers.</a:t>
            </a:r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xmlns="" id="{A0C97EFC-6E59-C249-9F99-21A17B278F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88000" y="6336000"/>
            <a:ext cx="2160000" cy="2880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D3AC278-FEFB-4949-87C8-2F7B048D5B30}" type="datetime1">
              <a:rPr lang="en-GB" smtClean="0"/>
              <a:pPr/>
              <a:t>11/09/2020</a:t>
            </a:fld>
            <a:endParaRPr lang="en-US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xmlns="" id="{6C396A9A-B7C9-0C46-97D1-1DB9C8C85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000" y="6336000"/>
            <a:ext cx="6480000" cy="2880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50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xmlns="" id="{6AE425C8-279E-D14C-A350-756694D4E5A6}"/>
              </a:ext>
            </a:extLst>
          </p:cNvPr>
          <p:cNvPicPr>
            <a:picLocks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flipV="1">
            <a:off x="7872000" y="0"/>
            <a:ext cx="4320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FCD7A0B-833F-2348-AFD5-63C91BB6B1C7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1160000" y="540000"/>
            <a:ext cx="540000" cy="432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6E23A4D2-6AEA-4D4B-A196-57E4312E7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360000"/>
            <a:ext cx="10078412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49EFD75-EDA9-4D48-A65C-1E8AAC955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000" y="1404000"/>
            <a:ext cx="10800000" cy="475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8D0CCB4-FEA3-3F47-9B84-5FF4FDC992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88000" y="6336000"/>
            <a:ext cx="2160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fld id="{A0CEF12D-8022-E647-B033-82324AAEB22F}" type="datetime1">
              <a:rPr lang="en-GB" smtClean="0"/>
              <a:pPr/>
              <a:t>11/09/2020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525BCCB-9CF8-3C41-9007-5D7A97003E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8000" y="6336000"/>
            <a:ext cx="6480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D0E48E0-D7D3-694B-B72B-F287A0765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576000"/>
            <a:ext cx="540000" cy="288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fld id="{2D5587A6-0F28-234D-9116-41BE2E1A2A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115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0" r:id="rId3"/>
    <p:sldLayoutId id="2147483656" r:id="rId4"/>
    <p:sldLayoutId id="2147483654" r:id="rId5"/>
    <p:sldLayoutId id="2147483660" r:id="rId6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40000"/>
        </a:lnSpc>
        <a:spcBef>
          <a:spcPts val="800"/>
        </a:spcBef>
        <a:buFont typeface="Arial" panose="020B0604020202020204" pitchFamily="34" charset="0"/>
        <a:buChar char="•"/>
        <a:defRPr sz="200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4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4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4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4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E8AB66-D8D2-4DF4-BDBF-AEC56F9858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602" y="2434388"/>
            <a:ext cx="6096072" cy="891096"/>
          </a:xfrm>
        </p:spPr>
        <p:txBody>
          <a:bodyPr>
            <a:normAutofit fontScale="90000"/>
          </a:bodyPr>
          <a:lstStyle/>
          <a:p>
            <a:r>
              <a:rPr lang="en-US" dirty="0"/>
              <a:t>Mastering Blockchain</a:t>
            </a:r>
            <a:br>
              <a:rPr lang="en-US" dirty="0"/>
            </a:br>
            <a:r>
              <a:rPr lang="en-US" sz="2700" dirty="0"/>
              <a:t>Third Edition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7A91FFD-67C7-4180-AFDC-1468C12B27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602" y="3469484"/>
            <a:ext cx="5607430" cy="1655762"/>
          </a:xfrm>
        </p:spPr>
        <p:txBody>
          <a:bodyPr>
            <a:normAutofit/>
          </a:bodyPr>
          <a:lstStyle/>
          <a:p>
            <a:r>
              <a:rPr lang="en-US" dirty="0"/>
              <a:t>Chapter </a:t>
            </a:r>
            <a:r>
              <a:rPr lang="en-US" dirty="0" smtClean="0"/>
              <a:t>15, Introducing Web3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C87FC14-D109-4717-A57D-E94F100B40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906CE9F-1E24-754E-B851-B3C3A97DA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96" y="1316839"/>
            <a:ext cx="3213832" cy="401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9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7453E1-BCBD-2540-B7B2-C6CFBEC12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Developing a proof of idea project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6AAD4122-9F80-9D4F-88EA-C60587829B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7528" y="1412776"/>
            <a:ext cx="8136904" cy="496365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601F0E7-4343-3C4E-ACDB-64B5E6F658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64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138011-28F7-D741-B601-0F25860E1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r>
              <a:rPr lang="en-US" dirty="0" smtClean="0"/>
              <a:t>reating the </a:t>
            </a:r>
            <a:r>
              <a:rPr lang="en-US" i="1" dirty="0" err="1" smtClean="0"/>
              <a:t>ideap</a:t>
            </a:r>
            <a:r>
              <a:rPr lang="en-US" i="1" dirty="0" smtClean="0"/>
              <a:t> </a:t>
            </a:r>
            <a:r>
              <a:rPr lang="en-US" dirty="0" smtClean="0"/>
              <a:t>project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3DE7908-D1B8-5442-BDD0-F69F7F49F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necessary steps to create a proof of idea project, as detailed in the core </a:t>
            </a:r>
            <a:r>
              <a:rPr lang="en-US" i="1" dirty="0" smtClean="0"/>
              <a:t>Mastering </a:t>
            </a:r>
            <a:r>
              <a:rPr lang="en-US" i="1" dirty="0" err="1" smtClean="0"/>
              <a:t>Blockchain</a:t>
            </a:r>
            <a:r>
              <a:rPr lang="en-US" i="1" dirty="0" smtClean="0"/>
              <a:t> </a:t>
            </a:r>
            <a:r>
              <a:rPr lang="en-US" dirty="0" smtClean="0"/>
              <a:t>book, are as follows:</a:t>
            </a:r>
          </a:p>
          <a:p>
            <a:r>
              <a:rPr lang="en-US" dirty="0" smtClean="0"/>
              <a:t>Write the </a:t>
            </a:r>
            <a:r>
              <a:rPr lang="en-US" i="1" dirty="0" err="1"/>
              <a:t>ideap</a:t>
            </a:r>
            <a:r>
              <a:rPr lang="en-US" dirty="0"/>
              <a:t> smart contract</a:t>
            </a:r>
          </a:p>
          <a:p>
            <a:r>
              <a:rPr lang="en-US" dirty="0"/>
              <a:t>Compile and test </a:t>
            </a:r>
            <a:r>
              <a:rPr lang="en-US" dirty="0" smtClean="0"/>
              <a:t>it in the Remix IDE</a:t>
            </a:r>
            <a:endParaRPr lang="en-US" dirty="0"/>
          </a:p>
          <a:p>
            <a:r>
              <a:rPr lang="en-US" dirty="0"/>
              <a:t>Deploy to </a:t>
            </a:r>
            <a:r>
              <a:rPr lang="en-US" dirty="0" smtClean="0"/>
              <a:t>Ganache </a:t>
            </a:r>
            <a:r>
              <a:rPr lang="en-US" dirty="0"/>
              <a:t>using </a:t>
            </a:r>
            <a:r>
              <a:rPr lang="en-US" dirty="0" smtClean="0"/>
              <a:t>Truffle</a:t>
            </a:r>
            <a:endParaRPr lang="en-US" dirty="0"/>
          </a:p>
          <a:p>
            <a:r>
              <a:rPr lang="en-US" dirty="0"/>
              <a:t>Deploy to your network of choice </a:t>
            </a:r>
            <a:r>
              <a:rPr lang="en-US" dirty="0" smtClean="0"/>
              <a:t>(this is optional)</a:t>
            </a:r>
            <a:endParaRPr lang="en-US" dirty="0"/>
          </a:p>
          <a:p>
            <a:r>
              <a:rPr lang="en-US" dirty="0"/>
              <a:t>Build </a:t>
            </a:r>
            <a:r>
              <a:rPr lang="en-US" dirty="0" smtClean="0"/>
              <a:t>a web frontend </a:t>
            </a:r>
            <a:r>
              <a:rPr lang="en-US" dirty="0"/>
              <a:t>using Drizzle</a:t>
            </a:r>
          </a:p>
          <a:p>
            <a:r>
              <a:rPr lang="en-US" dirty="0"/>
              <a:t>Run the </a:t>
            </a:r>
            <a:r>
              <a:rPr lang="en-US" dirty="0" err="1" smtClean="0"/>
              <a:t>DApp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604D2A3-4AE1-5040-82D7-330FFBF95B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9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A9E1B9-C3C6-9B4A-A100-F51B14B41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Patent DApp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719F014A-733A-0143-BAD6-BCE346D00B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7160" y="1228370"/>
            <a:ext cx="7056784" cy="51799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952B506-02A6-474A-A782-083DBAFBE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BBEE994C-9C56-B745-B5CA-FA9E49263E2C}"/>
              </a:ext>
            </a:extLst>
          </p:cNvPr>
          <p:cNvSpPr/>
          <p:nvPr/>
        </p:nvSpPr>
        <p:spPr>
          <a:xfrm>
            <a:off x="839416" y="1340768"/>
            <a:ext cx="27837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This is the resulting interactive frontend of the proof of idea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DApp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68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5F2F11-0349-104A-8EE8-79C68DED2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AB78BF0-3F0C-464C-9065-649F7E0E8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Traditionally</a:t>
            </a:r>
            <a:r>
              <a:rPr lang="en-GB" dirty="0"/>
              <a:t>, storage is </a:t>
            </a:r>
            <a:r>
              <a:rPr lang="en-GB" dirty="0" smtClean="0"/>
              <a:t>centralized.</a:t>
            </a:r>
          </a:p>
          <a:p>
            <a:r>
              <a:rPr lang="en-GB" dirty="0" smtClean="0"/>
              <a:t>I</a:t>
            </a:r>
            <a:r>
              <a:rPr lang="en-GB" dirty="0" smtClean="0"/>
              <a:t>n </a:t>
            </a:r>
            <a:r>
              <a:rPr lang="en-GB" dirty="0"/>
              <a:t>order to decentralize the entire </a:t>
            </a:r>
            <a:r>
              <a:rPr lang="en-GB" dirty="0" err="1"/>
              <a:t>blockchain</a:t>
            </a:r>
            <a:r>
              <a:rPr lang="en-GB" dirty="0"/>
              <a:t> </a:t>
            </a:r>
            <a:r>
              <a:rPr lang="en-GB" dirty="0" smtClean="0"/>
              <a:t>ecosystem, storage services </a:t>
            </a:r>
            <a:r>
              <a:rPr lang="en-GB" dirty="0"/>
              <a:t>should also be </a:t>
            </a:r>
            <a:r>
              <a:rPr lang="en-GB" dirty="0" smtClean="0"/>
              <a:t>decentralized, </a:t>
            </a:r>
            <a:r>
              <a:rPr lang="en-GB" dirty="0"/>
              <a:t>and serve as decentralized storage layer of </a:t>
            </a:r>
            <a:r>
              <a:rPr lang="en-GB" dirty="0" smtClean="0"/>
              <a:t>the </a:t>
            </a:r>
            <a:r>
              <a:rPr lang="en-GB" dirty="0" err="1" smtClean="0"/>
              <a:t>blockchain</a:t>
            </a:r>
            <a:r>
              <a:rPr lang="en-GB" dirty="0" smtClean="0"/>
              <a:t>. </a:t>
            </a:r>
            <a:endParaRPr lang="en-GB" dirty="0"/>
          </a:p>
          <a:p>
            <a:r>
              <a:rPr lang="en-GB" dirty="0" err="1" smtClean="0"/>
              <a:t>DApps</a:t>
            </a:r>
            <a:r>
              <a:rPr lang="en-GB" dirty="0" smtClean="0"/>
              <a:t> </a:t>
            </a:r>
            <a:r>
              <a:rPr lang="en-GB" dirty="0"/>
              <a:t>can benefit from decentralized </a:t>
            </a:r>
            <a:r>
              <a:rPr lang="en-GB" dirty="0" smtClean="0"/>
              <a:t>storage, </a:t>
            </a:r>
            <a:r>
              <a:rPr lang="en-GB" dirty="0"/>
              <a:t>where backend data can be stored without fear of censorship or centralized control.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EE5588-8EE6-7141-AED9-DA269094E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1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E7599A3-E877-0448-AA83-9FC699325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37A1A8C3-9E46-D347-A77C-6F98FA8CF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283" y="247432"/>
            <a:ext cx="10515600" cy="1325563"/>
          </a:xfrm>
        </p:spPr>
        <p:txBody>
          <a:bodyPr>
            <a:normAutofit/>
          </a:bodyPr>
          <a:lstStyle/>
          <a:p>
            <a:r>
              <a:rPr lang="en-US" sz="3500" dirty="0"/>
              <a:t>Exercise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EC8AB454-BFA6-834A-82FB-FDED09F29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30" y="1707932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</a:t>
            </a:r>
            <a:r>
              <a:rPr lang="en-US" sz="2000" dirty="0"/>
              <a:t>omplete the </a:t>
            </a:r>
            <a:r>
              <a:rPr lang="en-US" i="1" dirty="0" err="1" smtClean="0"/>
              <a:t>ideap</a:t>
            </a:r>
            <a:r>
              <a:rPr lang="en-US" dirty="0" smtClean="0"/>
              <a:t> </a:t>
            </a:r>
            <a:r>
              <a:rPr lang="en-US" sz="2000" dirty="0" smtClean="0"/>
              <a:t>project </a:t>
            </a:r>
            <a:r>
              <a:rPr lang="en-US" sz="2000" dirty="0"/>
              <a:t>developed in the core </a:t>
            </a:r>
            <a:r>
              <a:rPr lang="en-US" sz="2000" i="1" dirty="0" smtClean="0"/>
              <a:t>Mastering </a:t>
            </a:r>
            <a:r>
              <a:rPr lang="en-US" sz="2000" i="1" dirty="0" err="1" smtClean="0"/>
              <a:t>Blockchain</a:t>
            </a:r>
            <a:r>
              <a:rPr lang="en-US" sz="2000" i="1" dirty="0" smtClean="0"/>
              <a:t> </a:t>
            </a:r>
            <a:r>
              <a:rPr lang="en-US" sz="2000" dirty="0" smtClean="0"/>
              <a:t>book</a:t>
            </a:r>
            <a:r>
              <a:rPr lang="en-US" sz="2000" dirty="0"/>
              <a:t>, </a:t>
            </a:r>
            <a:r>
              <a:rPr lang="en-US" sz="2000" dirty="0" smtClean="0"/>
              <a:t>which was discussed </a:t>
            </a:r>
            <a:r>
              <a:rPr lang="en-US" sz="2000" dirty="0"/>
              <a:t>briefly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7606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82C4D7E-2CDE-1846-87C9-10EFAFD207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795532CC-A08D-2948-9FAF-A5B318069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429" y="260648"/>
            <a:ext cx="10515600" cy="1079491"/>
          </a:xfrm>
        </p:spPr>
        <p:txBody>
          <a:bodyPr>
            <a:normAutofit/>
          </a:bodyPr>
          <a:lstStyle/>
          <a:p>
            <a:r>
              <a:rPr lang="en-US" sz="3500" dirty="0"/>
              <a:t>Summary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BFFE9C56-C1EC-0F4F-8220-FB92DA3D9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702" y="1628800"/>
            <a:ext cx="10515600" cy="4680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this presentation, we explored:</a:t>
            </a:r>
          </a:p>
          <a:p>
            <a:r>
              <a:rPr lang="en-GB" dirty="0"/>
              <a:t>An introduction of Web3 </a:t>
            </a:r>
          </a:p>
          <a:p>
            <a:r>
              <a:rPr lang="en-GB" dirty="0"/>
              <a:t>Methods to develop, test and verify smart contracts </a:t>
            </a:r>
          </a:p>
          <a:p>
            <a:r>
              <a:rPr lang="en-GB" dirty="0"/>
              <a:t>Ganache, the Geth client console, and the Remix IDE, which were used to develop, test, and deploy smart contracts </a:t>
            </a:r>
          </a:p>
          <a:p>
            <a:r>
              <a:rPr lang="en-GB" dirty="0"/>
              <a:t>The Truffle framework, which was also used to test and migrate smart contracts</a:t>
            </a:r>
          </a:p>
          <a:p>
            <a:r>
              <a:rPr lang="en-GB" dirty="0"/>
              <a:t>Drizzle, to create the frontends for the </a:t>
            </a:r>
            <a:r>
              <a:rPr lang="en-GB" dirty="0" err="1"/>
              <a:t>DApps</a:t>
            </a:r>
            <a:r>
              <a:rPr lang="en-GB" dirty="0"/>
              <a:t> easily </a:t>
            </a:r>
          </a:p>
          <a:p>
            <a:r>
              <a:rPr lang="en-GB" dirty="0"/>
              <a:t>IPFS, to host the webpages that we created for our </a:t>
            </a:r>
            <a:r>
              <a:rPr lang="en-GB" dirty="0" err="1"/>
              <a:t>DApp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916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7F7E96-FF29-4DC7-B387-5996DACB8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EDA914D-3136-4D3D-B3B5-0EB7A98E2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Exploring Web3 with Geth</a:t>
            </a:r>
          </a:p>
          <a:p>
            <a:r>
              <a:rPr lang="en-GB" dirty="0"/>
              <a:t>Contract deployment</a:t>
            </a:r>
          </a:p>
          <a:p>
            <a:r>
              <a:rPr lang="en-GB" dirty="0"/>
              <a:t>Interacting with contracts via frontends</a:t>
            </a:r>
          </a:p>
          <a:p>
            <a:r>
              <a:rPr lang="en-GB" dirty="0"/>
              <a:t>Development frameworks</a:t>
            </a:r>
          </a:p>
          <a:p>
            <a:r>
              <a:rPr lang="en-GB" dirty="0"/>
              <a:t>Developing a proof of idea project</a:t>
            </a:r>
          </a:p>
          <a:p>
            <a:pPr marL="0" lvl="0" indent="0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4D340E7-101C-484E-B220-BACCA66DC6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2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AFBF93-26D8-0A41-8FE1-B13EF5D2A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Exploring Web3 with Geth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34C43986-F4D0-5349-B72A-8A64820762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2189" y="2996952"/>
            <a:ext cx="9778099" cy="35970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154145D-E5D5-6E4D-9230-593194C08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72854AF-388F-1446-86E9-5B93EC942202}"/>
              </a:ext>
            </a:extLst>
          </p:cNvPr>
          <p:cNvSpPr/>
          <p:nvPr/>
        </p:nvSpPr>
        <p:spPr>
          <a:xfrm>
            <a:off x="839416" y="1185838"/>
            <a:ext cx="1032058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Web3</a:t>
            </a:r>
            <a:r>
              <a:rPr lang="en-GB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is a JavaScript library that can be used to communicate with an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Ethereum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node via RPC communication. Web3 works by exposing methods that have been enabled over RPC. </a:t>
            </a:r>
            <a:endParaRPr lang="en-GB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Interaction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Geth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is possible via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Geth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JavaScript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console,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which exposes several methods to query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manage the blockchain.</a:t>
            </a:r>
          </a:p>
        </p:txBody>
      </p:sp>
    </p:spTree>
    <p:extLst>
      <p:ext uri="{BB962C8B-B14F-4D97-AF65-F5344CB8AC3E}">
        <p14:creationId xmlns:p14="http://schemas.microsoft.com/office/powerpoint/2010/main" val="297178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33E3A8-939A-FF4F-9116-CAE76E84F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Web3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5D180E-29B4-5A42-BCD6-8F0E03E76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 using the </a:t>
            </a:r>
            <a:r>
              <a:rPr lang="en-US" dirty="0" err="1"/>
              <a:t>Geth</a:t>
            </a:r>
            <a:r>
              <a:rPr lang="en-US" dirty="0"/>
              <a:t> console</a:t>
            </a:r>
          </a:p>
          <a:p>
            <a:r>
              <a:rPr lang="en-US" dirty="0"/>
              <a:t>An idea of this process can be seen by following the </a:t>
            </a:r>
            <a:r>
              <a:rPr lang="en-US" i="1" dirty="0" smtClean="0"/>
              <a:t>Contract deployment </a:t>
            </a:r>
            <a:r>
              <a:rPr lang="en-US" dirty="0"/>
              <a:t>exercise in the core </a:t>
            </a:r>
            <a:r>
              <a:rPr lang="en-US" i="1" dirty="0" smtClean="0"/>
              <a:t>Mastering </a:t>
            </a:r>
            <a:r>
              <a:rPr lang="en-US" i="1" dirty="0" err="1" smtClean="0"/>
              <a:t>Blockchain</a:t>
            </a:r>
            <a:r>
              <a:rPr lang="en-US" i="1" dirty="0" smtClean="0"/>
              <a:t> </a:t>
            </a:r>
            <a:r>
              <a:rPr lang="en-US" dirty="0" smtClean="0"/>
              <a:t>book</a:t>
            </a:r>
            <a:r>
              <a:rPr lang="en-US" dirty="0"/>
              <a:t>, which takes the following steps:</a:t>
            </a:r>
          </a:p>
          <a:p>
            <a:pPr lvl="1"/>
            <a:r>
              <a:rPr lang="en-US" dirty="0"/>
              <a:t>Run the </a:t>
            </a:r>
            <a:r>
              <a:rPr lang="en-US" dirty="0" err="1"/>
              <a:t>Geth</a:t>
            </a:r>
            <a:r>
              <a:rPr lang="en-US" dirty="0"/>
              <a:t> client</a:t>
            </a:r>
          </a:p>
          <a:p>
            <a:pPr lvl="1"/>
            <a:r>
              <a:rPr lang="en-US" dirty="0"/>
              <a:t>Create </a:t>
            </a:r>
            <a:r>
              <a:rPr lang="en-US" dirty="0" smtClean="0"/>
              <a:t>the deployment script, </a:t>
            </a:r>
            <a:r>
              <a:rPr lang="en-US" dirty="0"/>
              <a:t>using the ABI and </a:t>
            </a:r>
            <a:r>
              <a:rPr lang="en-US" dirty="0" smtClean="0"/>
              <a:t>bytecode, </a:t>
            </a:r>
            <a:r>
              <a:rPr lang="en-US" dirty="0"/>
              <a:t>and some JavaScript</a:t>
            </a:r>
          </a:p>
          <a:p>
            <a:pPr lvl="1"/>
            <a:r>
              <a:rPr lang="en-US" dirty="0"/>
              <a:t>Deploy </a:t>
            </a:r>
            <a:r>
              <a:rPr lang="en-US" dirty="0" smtClean="0"/>
              <a:t>it via </a:t>
            </a:r>
            <a:r>
              <a:rPr lang="en-US" dirty="0"/>
              <a:t>the </a:t>
            </a:r>
            <a:r>
              <a:rPr lang="en-US" dirty="0" smtClean="0"/>
              <a:t>command-line </a:t>
            </a:r>
            <a:r>
              <a:rPr lang="en-US" dirty="0" err="1"/>
              <a:t>G</a:t>
            </a:r>
            <a:r>
              <a:rPr lang="en-US" dirty="0" err="1" smtClean="0"/>
              <a:t>eth</a:t>
            </a:r>
            <a:r>
              <a:rPr lang="en-US" dirty="0" smtClean="0"/>
              <a:t> </a:t>
            </a:r>
            <a:r>
              <a:rPr lang="en-US" dirty="0"/>
              <a:t>console </a:t>
            </a:r>
          </a:p>
          <a:p>
            <a:pPr lvl="1"/>
            <a:r>
              <a:rPr lang="en-US" dirty="0"/>
              <a:t>Interact with the </a:t>
            </a:r>
            <a:r>
              <a:rPr lang="en-US" dirty="0" smtClean="0"/>
              <a:t>contract via a web frontend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7C8EEDD-6DCD-6D40-98E7-568835BA32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80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2D0280-C21F-0F4C-9053-11AFA48B1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Interacting with contracts via frontends</a:t>
            </a:r>
            <a:r>
              <a:rPr lang="en-GB" b="1" dirty="0"/>
              <a:t> 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C2486144-F8DA-D34B-9B36-F496B99B6A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320" y="2420888"/>
            <a:ext cx="8615771" cy="39867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BDA66F1-4C09-D04C-B3C6-32847185CF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50C19FE-9951-8E48-A480-283BE8D4727D}"/>
              </a:ext>
            </a:extLst>
          </p:cNvPr>
          <p:cNvSpPr/>
          <p:nvPr/>
        </p:nvSpPr>
        <p:spPr>
          <a:xfrm>
            <a:off x="648001" y="1211424"/>
            <a:ext cx="107765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Interaction with smart contracts as part of DApps is usually performed using web user interfaces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(UIs)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eveloped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HTML/JS/CSS.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ome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libraries and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frameworks, such as React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Redux, and Drizzle,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can also be used.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38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8178ED-54BA-6847-AE34-C8B46336D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Web3.js JavaScript library</a:t>
            </a:r>
            <a:r>
              <a:rPr lang="en-GB" b="1" dirty="0"/>
              <a:t>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A809903-98E0-9F42-940A-34BFFEC6B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 following are some modules available with the Web3.js library:</a:t>
            </a:r>
          </a:p>
          <a:p>
            <a:r>
              <a:rPr lang="en-GB" dirty="0">
                <a:latin typeface="Lucida Console" panose="020B0609040504020204" pitchFamily="49" charset="0"/>
              </a:rPr>
              <a:t>web3-eth</a:t>
            </a:r>
            <a:r>
              <a:rPr lang="en-GB" dirty="0"/>
              <a:t>: Ethereum blockchain and smart contracts </a:t>
            </a:r>
          </a:p>
          <a:p>
            <a:r>
              <a:rPr lang="en-GB" dirty="0">
                <a:latin typeface="Lucida Console" panose="020B0609040504020204" pitchFamily="49" charset="0"/>
              </a:rPr>
              <a:t>web3-shh</a:t>
            </a:r>
            <a:r>
              <a:rPr lang="en-GB" dirty="0"/>
              <a:t>: Whisper protocol (P2P communication and broadcast) </a:t>
            </a:r>
          </a:p>
          <a:p>
            <a:r>
              <a:rPr lang="en-GB" dirty="0">
                <a:latin typeface="Lucida Console" panose="020B0609040504020204" pitchFamily="49" charset="0"/>
              </a:rPr>
              <a:t>web3-bzz</a:t>
            </a:r>
            <a:r>
              <a:rPr lang="en-GB" dirty="0"/>
              <a:t>: Swarm protocol, which provides decentralized storage </a:t>
            </a:r>
          </a:p>
          <a:p>
            <a:r>
              <a:rPr lang="en-GB" dirty="0">
                <a:latin typeface="Lucida Console" panose="020B0609040504020204" pitchFamily="49" charset="0"/>
              </a:rPr>
              <a:t>web3-utils</a:t>
            </a:r>
            <a:r>
              <a:rPr lang="en-GB" dirty="0"/>
              <a:t>: Provides helper functions for DApp development 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8E94666-75FB-8645-83CF-00324ED8E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61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9DA658-2973-D940-8ADE-F470E6A00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Development frameworks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1BACA9A-6C7C-1E4E-A746-060BC3AC6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Installing and initializing Truffle </a:t>
            </a:r>
          </a:p>
          <a:p>
            <a:pPr lvl="1"/>
            <a:r>
              <a:rPr lang="en-GB" dirty="0"/>
              <a:t>Truffle initialization is perfumed using </a:t>
            </a:r>
            <a:r>
              <a:rPr lang="en-GB" dirty="0" smtClean="0"/>
              <a:t>the Truffle </a:t>
            </a:r>
            <a:r>
              <a:rPr lang="en-GB" dirty="0" err="1">
                <a:latin typeface="Lucida Console" panose="020B0609040504020204" pitchFamily="49" charset="0"/>
              </a:rPr>
              <a:t>init</a:t>
            </a:r>
            <a:r>
              <a:rPr lang="en-GB" dirty="0"/>
              <a:t> </a:t>
            </a:r>
            <a:r>
              <a:rPr lang="en-GB" dirty="0" smtClean="0"/>
              <a:t>command, </a:t>
            </a:r>
            <a:r>
              <a:rPr lang="en-GB" dirty="0"/>
              <a:t>which generates a skeleton structure for a project</a:t>
            </a:r>
          </a:p>
          <a:p>
            <a:r>
              <a:rPr lang="en-GB" dirty="0"/>
              <a:t>Compiling, testing, and migrating using Truffle </a:t>
            </a:r>
          </a:p>
          <a:p>
            <a:pPr lvl="1"/>
            <a:r>
              <a:rPr lang="en-GB" dirty="0"/>
              <a:t>Several </a:t>
            </a:r>
            <a:r>
              <a:rPr lang="en-GB" dirty="0" smtClean="0"/>
              <a:t>commands </a:t>
            </a:r>
            <a:r>
              <a:rPr lang="en-GB" dirty="0"/>
              <a:t>available in </a:t>
            </a:r>
            <a:r>
              <a:rPr lang="en-GB" dirty="0" smtClean="0"/>
              <a:t>Truffle can </a:t>
            </a:r>
            <a:r>
              <a:rPr lang="en-GB" dirty="0"/>
              <a:t>be used to compile, test and deploy smart </a:t>
            </a:r>
            <a:r>
              <a:rPr lang="en-GB" dirty="0" smtClean="0"/>
              <a:t>contracts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EA899BF-701C-8041-967F-17058B76A3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02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A5DDF18-69DC-4F4A-B3B4-27B00430C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Ganache configuration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F01113C5-9DE5-1A45-80FC-76CAB2FF70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299" y="2261456"/>
            <a:ext cx="8952975" cy="38945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667A505-088F-664A-A145-0FCBB3D832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21BACA9A-6C7C-1E4E-A746-060BC3AC6690}"/>
              </a:ext>
            </a:extLst>
          </p:cNvPr>
          <p:cNvSpPr txBox="1">
            <a:spLocks/>
          </p:cNvSpPr>
          <p:nvPr/>
        </p:nvSpPr>
        <p:spPr>
          <a:xfrm>
            <a:off x="648000" y="1404000"/>
            <a:ext cx="10800000" cy="475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We can use Ganache as a local blockchain to provide the RPC </a:t>
            </a:r>
            <a:r>
              <a:rPr lang="en-GB" dirty="0" smtClean="0"/>
              <a:t>interface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12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D8189E-7913-0941-994D-B64321B1A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Interacting with the contract</a:t>
            </a:r>
            <a:r>
              <a:rPr lang="en-GB" b="1" dirty="0"/>
              <a:t>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B80341C-1796-FF4F-860D-ED720DD25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" y="1404000"/>
            <a:ext cx="11136632" cy="4752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Truffle </a:t>
            </a:r>
            <a:r>
              <a:rPr lang="en-US" dirty="0"/>
              <a:t>console exposes several methods that can be used to interact with the smart contract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F5D8BC7-6C6D-6342-91B5-08FA78138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3823778-45ED-7F4E-A73E-177A3AC37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931" y="2358721"/>
            <a:ext cx="9330481" cy="359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1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ckt Traini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2080</TotalTime>
  <Words>458</Words>
  <Application>Microsoft Office PowerPoint</Application>
  <PresentationFormat>Widescreen</PresentationFormat>
  <Paragraphs>76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Lucida Console</vt:lpstr>
      <vt:lpstr>Open Sans</vt:lpstr>
      <vt:lpstr>Packt Training</vt:lpstr>
      <vt:lpstr>Mastering Blockchain Third Edition</vt:lpstr>
      <vt:lpstr>Outline</vt:lpstr>
      <vt:lpstr>Exploring Web3 with Geth</vt:lpstr>
      <vt:lpstr>Web3 deployment</vt:lpstr>
      <vt:lpstr>Interacting with contracts via frontends </vt:lpstr>
      <vt:lpstr>Web3.js JavaScript library </vt:lpstr>
      <vt:lpstr>Development frameworks</vt:lpstr>
      <vt:lpstr>Ganache configuration</vt:lpstr>
      <vt:lpstr>Interacting with the contract </vt:lpstr>
      <vt:lpstr>Developing a proof of idea project</vt:lpstr>
      <vt:lpstr>Creating the ideap project</vt:lpstr>
      <vt:lpstr>Patent DApp</vt:lpstr>
      <vt:lpstr>IPFS</vt:lpstr>
      <vt:lpstr>Exercise</vt:lpstr>
      <vt:lpstr>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Edward Doxey</cp:lastModifiedBy>
  <cp:revision>72</cp:revision>
  <cp:lastPrinted>2018-06-05T12:50:25Z</cp:lastPrinted>
  <dcterms:created xsi:type="dcterms:W3CDTF">2018-06-05T09:17:37Z</dcterms:created>
  <dcterms:modified xsi:type="dcterms:W3CDTF">2020-09-11T10:34:41Z</dcterms:modified>
</cp:coreProperties>
</file>